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301" r:id="rId5"/>
    <p:sldId id="259" r:id="rId6"/>
    <p:sldId id="317" r:id="rId7"/>
    <p:sldId id="292" r:id="rId8"/>
    <p:sldId id="308" r:id="rId9"/>
    <p:sldId id="310" r:id="rId10"/>
    <p:sldId id="332" r:id="rId11"/>
    <p:sldId id="304" r:id="rId12"/>
    <p:sldId id="309" r:id="rId13"/>
    <p:sldId id="333" r:id="rId14"/>
    <p:sldId id="334" r:id="rId15"/>
    <p:sldId id="335" r:id="rId16"/>
    <p:sldId id="336" r:id="rId17"/>
    <p:sldId id="306" r:id="rId18"/>
    <p:sldId id="329" r:id="rId19"/>
    <p:sldId id="311" r:id="rId20"/>
    <p:sldId id="337" r:id="rId21"/>
    <p:sldId id="328" r:id="rId22"/>
    <p:sldId id="326" r:id="rId23"/>
    <p:sldId id="322" r:id="rId24"/>
    <p:sldId id="323" r:id="rId25"/>
    <p:sldId id="324" r:id="rId26"/>
    <p:sldId id="325" r:id="rId27"/>
    <p:sldId id="298" r:id="rId28"/>
    <p:sldId id="331" r:id="rId29"/>
    <p:sldId id="314" r:id="rId30"/>
    <p:sldId id="315" r:id="rId31"/>
    <p:sldId id="316" r:id="rId32"/>
    <p:sldId id="321" r:id="rId33"/>
    <p:sldId id="318" r:id="rId34"/>
    <p:sldId id="330" r:id="rId35"/>
    <p:sldId id="327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000644"/>
    <a:srgbClr val="A7FF00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AF8508-A167-4E39-BC1A-AC1914811CD3}" v="17" dt="2023-01-10T08:54:30.143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9659" autoAdjust="0"/>
  </p:normalViewPr>
  <p:slideViewPr>
    <p:cSldViewPr snapToGrid="0">
      <p:cViewPr varScale="1">
        <p:scale>
          <a:sx n="102" d="100"/>
          <a:sy n="102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C7AF8508-A167-4E39-BC1A-AC1914811CD3}"/>
    <pc:docChg chg="custSel modSld">
      <pc:chgData name="Lotte de Laat" userId="15de91df-583f-4d70-b778-ea26560819e4" providerId="ADAL" clId="{C7AF8508-A167-4E39-BC1A-AC1914811CD3}" dt="2023-01-10T08:54:35.471" v="95" actId="20577"/>
      <pc:docMkLst>
        <pc:docMk/>
      </pc:docMkLst>
      <pc:sldChg chg="modSp mod">
        <pc:chgData name="Lotte de Laat" userId="15de91df-583f-4d70-b778-ea26560819e4" providerId="ADAL" clId="{C7AF8508-A167-4E39-BC1A-AC1914811CD3}" dt="2023-01-10T08:42:11.018" v="6" actId="207"/>
        <pc:sldMkLst>
          <pc:docMk/>
          <pc:sldMk cId="3390864335" sldId="259"/>
        </pc:sldMkLst>
        <pc:spChg chg="mod">
          <ac:chgData name="Lotte de Laat" userId="15de91df-583f-4d70-b778-ea26560819e4" providerId="ADAL" clId="{C7AF8508-A167-4E39-BC1A-AC1914811CD3}" dt="2023-01-10T08:42:11.018" v="6" actId="207"/>
          <ac:spMkLst>
            <pc:docMk/>
            <pc:sldMk cId="3390864335" sldId="259"/>
            <ac:spMk id="3" creationId="{00000000-0000-0000-0000-000000000000}"/>
          </ac:spMkLst>
        </pc:spChg>
        <pc:picChg chg="mod">
          <ac:chgData name="Lotte de Laat" userId="15de91df-583f-4d70-b778-ea26560819e4" providerId="ADAL" clId="{C7AF8508-A167-4E39-BC1A-AC1914811CD3}" dt="2023-01-10T08:42:03.457" v="4" actId="1076"/>
          <ac:picMkLst>
            <pc:docMk/>
            <pc:sldMk cId="3390864335" sldId="259"/>
            <ac:picMk id="6" creationId="{83C7C42A-5CA7-4279-AE0F-98A7E37BCA7B}"/>
          </ac:picMkLst>
        </pc:picChg>
      </pc:sldChg>
      <pc:sldChg chg="modSp mod">
        <pc:chgData name="Lotte de Laat" userId="15de91df-583f-4d70-b778-ea26560819e4" providerId="ADAL" clId="{C7AF8508-A167-4E39-BC1A-AC1914811CD3}" dt="2023-01-10T08:43:31.665" v="32" actId="5793"/>
        <pc:sldMkLst>
          <pc:docMk/>
          <pc:sldMk cId="1775478735" sldId="292"/>
        </pc:sldMkLst>
        <pc:spChg chg="mod">
          <ac:chgData name="Lotte de Laat" userId="15de91df-583f-4d70-b778-ea26560819e4" providerId="ADAL" clId="{C7AF8508-A167-4E39-BC1A-AC1914811CD3}" dt="2023-01-10T08:43:31.665" v="32" actId="5793"/>
          <ac:spMkLst>
            <pc:docMk/>
            <pc:sldMk cId="1775478735" sldId="292"/>
            <ac:spMk id="3" creationId="{00000000-0000-0000-0000-000000000000}"/>
          </ac:spMkLst>
        </pc:spChg>
        <pc:picChg chg="mod">
          <ac:chgData name="Lotte de Laat" userId="15de91df-583f-4d70-b778-ea26560819e4" providerId="ADAL" clId="{C7AF8508-A167-4E39-BC1A-AC1914811CD3}" dt="2023-01-10T08:43:12.874" v="29" actId="1076"/>
          <ac:picMkLst>
            <pc:docMk/>
            <pc:sldMk cId="1775478735" sldId="292"/>
            <ac:picMk id="4" creationId="{08DB55B1-D9E3-4ABF-899D-477DEC698C03}"/>
          </ac:picMkLst>
        </pc:picChg>
      </pc:sldChg>
      <pc:sldChg chg="modSp mod">
        <pc:chgData name="Lotte de Laat" userId="15de91df-583f-4d70-b778-ea26560819e4" providerId="ADAL" clId="{C7AF8508-A167-4E39-BC1A-AC1914811CD3}" dt="2023-01-10T08:45:54.615" v="48" actId="207"/>
        <pc:sldMkLst>
          <pc:docMk/>
          <pc:sldMk cId="3644047378" sldId="306"/>
        </pc:sldMkLst>
        <pc:spChg chg="mod">
          <ac:chgData name="Lotte de Laat" userId="15de91df-583f-4d70-b778-ea26560819e4" providerId="ADAL" clId="{C7AF8508-A167-4E39-BC1A-AC1914811CD3}" dt="2023-01-10T08:45:54.615" v="48" actId="207"/>
          <ac:spMkLst>
            <pc:docMk/>
            <pc:sldMk cId="3644047378" sldId="306"/>
            <ac:spMk id="3" creationId="{00000000-0000-0000-0000-000000000000}"/>
          </ac:spMkLst>
        </pc:spChg>
      </pc:sldChg>
      <pc:sldChg chg="modSp mod">
        <pc:chgData name="Lotte de Laat" userId="15de91df-583f-4d70-b778-ea26560819e4" providerId="ADAL" clId="{C7AF8508-A167-4E39-BC1A-AC1914811CD3}" dt="2023-01-10T08:44:22.617" v="46" actId="113"/>
        <pc:sldMkLst>
          <pc:docMk/>
          <pc:sldMk cId="2466180847" sldId="308"/>
        </pc:sldMkLst>
        <pc:spChg chg="mod">
          <ac:chgData name="Lotte de Laat" userId="15de91df-583f-4d70-b778-ea26560819e4" providerId="ADAL" clId="{C7AF8508-A167-4E39-BC1A-AC1914811CD3}" dt="2023-01-10T08:44:22.617" v="46" actId="113"/>
          <ac:spMkLst>
            <pc:docMk/>
            <pc:sldMk cId="2466180847" sldId="308"/>
            <ac:spMk id="3" creationId="{00000000-0000-0000-0000-000000000000}"/>
          </ac:spMkLst>
        </pc:spChg>
      </pc:sldChg>
      <pc:sldChg chg="modSp mod">
        <pc:chgData name="Lotte de Laat" userId="15de91df-583f-4d70-b778-ea26560819e4" providerId="ADAL" clId="{C7AF8508-A167-4E39-BC1A-AC1914811CD3}" dt="2023-01-10T08:45:36.662" v="47" actId="20577"/>
        <pc:sldMkLst>
          <pc:docMk/>
          <pc:sldMk cId="1344971107" sldId="309"/>
        </pc:sldMkLst>
        <pc:spChg chg="mod">
          <ac:chgData name="Lotte de Laat" userId="15de91df-583f-4d70-b778-ea26560819e4" providerId="ADAL" clId="{C7AF8508-A167-4E39-BC1A-AC1914811CD3}" dt="2023-01-10T08:45:36.662" v="47" actId="20577"/>
          <ac:spMkLst>
            <pc:docMk/>
            <pc:sldMk cId="1344971107" sldId="309"/>
            <ac:spMk id="3" creationId="{00000000-0000-0000-0000-000000000000}"/>
          </ac:spMkLst>
        </pc:spChg>
      </pc:sldChg>
      <pc:sldChg chg="modSp mod">
        <pc:chgData name="Lotte de Laat" userId="15de91df-583f-4d70-b778-ea26560819e4" providerId="ADAL" clId="{C7AF8508-A167-4E39-BC1A-AC1914811CD3}" dt="2023-01-10T08:43:01.806" v="25" actId="5793"/>
        <pc:sldMkLst>
          <pc:docMk/>
          <pc:sldMk cId="4053289069" sldId="317"/>
        </pc:sldMkLst>
        <pc:spChg chg="mod">
          <ac:chgData name="Lotte de Laat" userId="15de91df-583f-4d70-b778-ea26560819e4" providerId="ADAL" clId="{C7AF8508-A167-4E39-BC1A-AC1914811CD3}" dt="2023-01-10T08:43:01.806" v="25" actId="5793"/>
          <ac:spMkLst>
            <pc:docMk/>
            <pc:sldMk cId="4053289069" sldId="317"/>
            <ac:spMk id="3" creationId="{00000000-0000-0000-0000-000000000000}"/>
          </ac:spMkLst>
        </pc:spChg>
        <pc:picChg chg="mod">
          <ac:chgData name="Lotte de Laat" userId="15de91df-583f-4d70-b778-ea26560819e4" providerId="ADAL" clId="{C7AF8508-A167-4E39-BC1A-AC1914811CD3}" dt="2023-01-10T08:42:24.611" v="10" actId="1076"/>
          <ac:picMkLst>
            <pc:docMk/>
            <pc:sldMk cId="4053289069" sldId="317"/>
            <ac:picMk id="4" creationId="{ACA040EE-AA7F-4A81-8C5C-65A5F56EE936}"/>
          </ac:picMkLst>
        </pc:picChg>
      </pc:sldChg>
      <pc:sldChg chg="modSp mod">
        <pc:chgData name="Lotte de Laat" userId="15de91df-583f-4d70-b778-ea26560819e4" providerId="ADAL" clId="{C7AF8508-A167-4E39-BC1A-AC1914811CD3}" dt="2023-01-10T08:46:36.490" v="49" actId="207"/>
        <pc:sldMkLst>
          <pc:docMk/>
          <pc:sldMk cId="2231959800" sldId="326"/>
        </pc:sldMkLst>
        <pc:spChg chg="mod">
          <ac:chgData name="Lotte de Laat" userId="15de91df-583f-4d70-b778-ea26560819e4" providerId="ADAL" clId="{C7AF8508-A167-4E39-BC1A-AC1914811CD3}" dt="2023-01-10T08:46:36.490" v="49" actId="207"/>
          <ac:spMkLst>
            <pc:docMk/>
            <pc:sldMk cId="2231959800" sldId="326"/>
            <ac:spMk id="3" creationId="{00000000-0000-0000-0000-000000000000}"/>
          </ac:spMkLst>
        </pc:spChg>
      </pc:sldChg>
      <pc:sldChg chg="modNotesTx">
        <pc:chgData name="Lotte de Laat" userId="15de91df-583f-4d70-b778-ea26560819e4" providerId="ADAL" clId="{C7AF8508-A167-4E39-BC1A-AC1914811CD3}" dt="2023-01-10T08:47:00.771" v="89" actId="20577"/>
        <pc:sldMkLst>
          <pc:docMk/>
          <pc:sldMk cId="2083920471" sldId="327"/>
        </pc:sldMkLst>
      </pc:sldChg>
      <pc:sldChg chg="addSp modSp mod">
        <pc:chgData name="Lotte de Laat" userId="15de91df-583f-4d70-b778-ea26560819e4" providerId="ADAL" clId="{C7AF8508-A167-4E39-BC1A-AC1914811CD3}" dt="2023-01-10T08:54:35.471" v="95" actId="20577"/>
        <pc:sldMkLst>
          <pc:docMk/>
          <pc:sldMk cId="2198828700" sldId="332"/>
        </pc:sldMkLst>
        <pc:spChg chg="mod">
          <ac:chgData name="Lotte de Laat" userId="15de91df-583f-4d70-b778-ea26560819e4" providerId="ADAL" clId="{C7AF8508-A167-4E39-BC1A-AC1914811CD3}" dt="2023-01-10T08:54:35.471" v="95" actId="20577"/>
          <ac:spMkLst>
            <pc:docMk/>
            <pc:sldMk cId="2198828700" sldId="332"/>
            <ac:spMk id="2" creationId="{900FBB68-906D-A1F8-2CCA-7BCFC64C3A57}"/>
          </ac:spMkLst>
        </pc:spChg>
        <pc:picChg chg="mod">
          <ac:chgData name="Lotte de Laat" userId="15de91df-583f-4d70-b778-ea26560819e4" providerId="ADAL" clId="{C7AF8508-A167-4E39-BC1A-AC1914811CD3}" dt="2023-01-10T08:54:25.927" v="90" actId="1076"/>
          <ac:picMkLst>
            <pc:docMk/>
            <pc:sldMk cId="2198828700" sldId="332"/>
            <ac:picMk id="1026" creationId="{BC34DD86-C332-ABB4-E770-478278F56EDD}"/>
          </ac:picMkLst>
        </pc:picChg>
        <pc:picChg chg="add mod">
          <ac:chgData name="Lotte de Laat" userId="15de91df-583f-4d70-b778-ea26560819e4" providerId="ADAL" clId="{C7AF8508-A167-4E39-BC1A-AC1914811CD3}" dt="2023-01-10T08:54:30.143" v="93" actId="1076"/>
          <ac:picMkLst>
            <pc:docMk/>
            <pc:sldMk cId="2198828700" sldId="332"/>
            <ac:picMk id="1028" creationId="{90DAA70E-AA78-A58C-71C2-5FCBDA74C9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Dilemma en ethiek! Griekse </a:t>
            </a:r>
            <a:r>
              <a:rPr lang="nl-NL" dirty="0" err="1"/>
              <a:t>woordne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028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10-1-2023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6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kskrant.nl/nieuws-achtergrond/artsen-en-ethici-bij-code-zwart-op-ic-s-moeten-jongeren-voorrang-krijgen~bd052d80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6 ethiek in de Vrijetijd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57445"/>
            <a:ext cx="4078995" cy="23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ethiek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ethische vraagstukken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moraal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dilemma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normen en waarden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81408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0644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6B297-9BE6-199A-FAFC-3F4B8E08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86" y="643374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 </a:t>
            </a:r>
            <a:r>
              <a:rPr lang="nl-NL" dirty="0"/>
              <a:t>in beroepen</a:t>
            </a:r>
          </a:p>
        </p:txBody>
      </p:sp>
      <p:pic>
        <p:nvPicPr>
          <p:cNvPr id="2050" name="Picture 2" descr="Verpleegkundige - Zorgen.nl">
            <a:extLst>
              <a:ext uri="{FF2B5EF4-FFF2-40B4-BE49-F238E27FC236}">
                <a16:creationId xmlns:a16="http://schemas.microsoft.com/office/drawing/2014/main" id="{AC087339-6CED-714B-4959-26FCEC6F5F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84" y="1468548"/>
            <a:ext cx="5881356" cy="39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3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C15D3-1D0B-F614-C686-3145DDF7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42" y="407801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in beroepen</a:t>
            </a:r>
          </a:p>
        </p:txBody>
      </p:sp>
      <p:pic>
        <p:nvPicPr>
          <p:cNvPr id="4" name="Picture 4" descr="Onderzoek naar rol OR-voorzitter politie na uitreizen jihadistische broer |  RTL Nieuws">
            <a:extLst>
              <a:ext uri="{FF2B5EF4-FFF2-40B4-BE49-F238E27FC236}">
                <a16:creationId xmlns:a16="http://schemas.microsoft.com/office/drawing/2014/main" id="{009904D5-5577-6EF0-1CCE-80F5A91A2D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04" y="1161465"/>
            <a:ext cx="876300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9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B71A9-BFB9-C8F2-E252-BDF38386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7" y="510209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in beroepen </a:t>
            </a:r>
          </a:p>
        </p:txBody>
      </p:sp>
      <p:pic>
        <p:nvPicPr>
          <p:cNvPr id="3074" name="Picture 2" descr="In de rechtszaal met RTL5: 'De mores zijn bij weinigen bekend'">
            <a:extLst>
              <a:ext uri="{FF2B5EF4-FFF2-40B4-BE49-F238E27FC236}">
                <a16:creationId xmlns:a16="http://schemas.microsoft.com/office/drawing/2014/main" id="{3E589B58-434D-5EA2-5A91-BB5652A4CD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58" y="1587593"/>
            <a:ext cx="7109234" cy="40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81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A5E0F-1F1A-2712-6817-5A4BEBF3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6" y="602683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 </a:t>
            </a:r>
            <a:r>
              <a:rPr lang="nl-NL" dirty="0"/>
              <a:t>in beroepen </a:t>
            </a:r>
            <a:br>
              <a:rPr lang="nl-NL" dirty="0"/>
            </a:br>
            <a:endParaRPr lang="nl-NL" dirty="0"/>
          </a:p>
        </p:txBody>
      </p:sp>
      <p:pic>
        <p:nvPicPr>
          <p:cNvPr id="5122" name="Picture 2" descr="Welke camera's gebruiken populaire vloggers/YouTubers? - VideoPepper">
            <a:extLst>
              <a:ext uri="{FF2B5EF4-FFF2-40B4-BE49-F238E27FC236}">
                <a16:creationId xmlns:a16="http://schemas.microsoft.com/office/drawing/2014/main" id="{E077BEE1-CE34-F389-834C-1C6CF08175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23" y="1250755"/>
            <a:ext cx="8847137" cy="48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7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 dirty="0"/>
              <a:t>Beroepscode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9694" y="1480473"/>
            <a:ext cx="10612612" cy="49294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Arial"/>
                <a:cs typeface="Arial"/>
              </a:rPr>
              <a:t>= Formeel vastleggen wat normaal is binnen het beroepenveld.</a:t>
            </a:r>
          </a:p>
          <a:p>
            <a:endParaRPr lang="nl-NL" sz="2000" dirty="0"/>
          </a:p>
          <a:p>
            <a:r>
              <a:rPr lang="nl-NL" sz="2000" b="1" dirty="0">
                <a:solidFill>
                  <a:srgbClr val="B8A1FF"/>
                </a:solidFill>
                <a:latin typeface="Arial"/>
                <a:cs typeface="Arial"/>
              </a:rPr>
              <a:t>Sport</a:t>
            </a:r>
            <a:br>
              <a:rPr lang="nl-NL" sz="2000" dirty="0"/>
            </a:br>
            <a:r>
              <a:rPr lang="nl-NL" sz="2000" dirty="0" err="1">
                <a:latin typeface="Arial"/>
                <a:cs typeface="Arial"/>
              </a:rPr>
              <a:t>Fairplay</a:t>
            </a:r>
            <a:r>
              <a:rPr lang="nl-NL" sz="2000" dirty="0">
                <a:latin typeface="Arial"/>
                <a:cs typeface="Arial"/>
              </a:rPr>
              <a:t> = eerlijk spel, niet vals spelen</a:t>
            </a:r>
            <a:br>
              <a:rPr lang="nl-NL" sz="2000" dirty="0"/>
            </a:br>
            <a:endParaRPr lang="nl-NL" sz="2000" dirty="0"/>
          </a:p>
          <a:p>
            <a:r>
              <a:rPr lang="nl-NL" sz="2000" b="1" dirty="0">
                <a:latin typeface="Arial"/>
                <a:cs typeface="Arial"/>
              </a:rPr>
              <a:t>Adviseur Duurzame Leefomgeving</a:t>
            </a:r>
          </a:p>
          <a:p>
            <a:pPr marL="0" indent="0">
              <a:buNone/>
            </a:pPr>
            <a:r>
              <a:rPr lang="nl-NL" sz="2000" dirty="0">
                <a:latin typeface="Arial"/>
                <a:cs typeface="Arial"/>
              </a:rPr>
              <a:t>   Je adviseert niet uit eigen belang maar uit belang voor de wereld/omgeving.</a:t>
            </a:r>
            <a:br>
              <a:rPr lang="nl-NL" sz="2000" dirty="0"/>
            </a:br>
            <a:endParaRPr lang="nl-NL" sz="2000" dirty="0"/>
          </a:p>
          <a:p>
            <a:r>
              <a:rPr lang="nl-NL" sz="2000" b="1" dirty="0">
                <a:latin typeface="Arial"/>
                <a:cs typeface="Arial"/>
              </a:rPr>
              <a:t>Zorg</a:t>
            </a:r>
            <a:r>
              <a:rPr lang="nl-NL" sz="2000" dirty="0">
                <a:latin typeface="Arial"/>
                <a:cs typeface="Arial"/>
              </a:rPr>
              <a:t> </a:t>
            </a:r>
            <a:br>
              <a:rPr lang="nl-NL" sz="2000" dirty="0"/>
            </a:br>
            <a:r>
              <a:rPr lang="nl-NL" sz="2000" dirty="0">
                <a:latin typeface="Arial"/>
                <a:cs typeface="Arial"/>
              </a:rPr>
              <a:t>we helpen iedereen zo goed mogelijk ongeacht de situatie of afkomst. </a:t>
            </a:r>
            <a:endParaRPr lang="nl-NL" sz="2000" dirty="0"/>
          </a:p>
          <a:p>
            <a:endParaRPr lang="nl-NL" sz="2000" dirty="0"/>
          </a:p>
          <a:p>
            <a:r>
              <a:rPr lang="nl-NL" sz="2000" b="1" dirty="0">
                <a:latin typeface="Arial"/>
                <a:cs typeface="Arial"/>
              </a:rPr>
              <a:t>Advocaat</a:t>
            </a:r>
            <a:br>
              <a:rPr lang="nl-NL" sz="2000" dirty="0"/>
            </a:br>
            <a:r>
              <a:rPr lang="nl-NL" sz="2000" dirty="0">
                <a:latin typeface="Arial"/>
                <a:cs typeface="Arial"/>
              </a:rPr>
              <a:t>wat tussen de advocaat en client wordt besproken is beroepsgeheim en wordt met niemand gedeeld. </a:t>
            </a:r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>
                <a:latin typeface="Arial"/>
                <a:cs typeface="Arial"/>
              </a:rPr>
              <a:t>  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4404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>
                <a:latin typeface="Arial"/>
                <a:cs typeface="Arial"/>
              </a:rPr>
              <a:t>Beroepscode / beroepsethiek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3" y="1800069"/>
            <a:ext cx="10612612" cy="49294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nl-NL" sz="2000" dirty="0">
                <a:latin typeface="Arial"/>
                <a:cs typeface="Arial"/>
              </a:rPr>
              <a:t>Tijdens je werk goed en kwaad van elkaar onderscheiden.</a:t>
            </a:r>
            <a:endParaRPr lang="en-US" sz="2000" dirty="0">
              <a:latin typeface="Arial"/>
              <a:cs typeface="Arial"/>
            </a:endParaRPr>
          </a:p>
          <a:p>
            <a:pPr marL="1028700" lvl="1" indent="-342900">
              <a:lnSpc>
                <a:spcPct val="100000"/>
              </a:lnSpc>
              <a:spcBef>
                <a:spcPct val="20000"/>
              </a:spcBef>
            </a:pPr>
            <a:endParaRPr lang="nl-NL" sz="2000" dirty="0"/>
          </a:p>
          <a:p>
            <a:pPr marL="1028700" lvl="1" indent="-342900">
              <a:lnSpc>
                <a:spcPct val="100000"/>
              </a:lnSpc>
              <a:spcBef>
                <a:spcPct val="20000"/>
              </a:spcBef>
            </a:pPr>
            <a:r>
              <a:rPr lang="nl-NL" sz="2000" b="1" dirty="0">
                <a:latin typeface="Arial"/>
                <a:cs typeface="Arial"/>
              </a:rPr>
              <a:t>Formele beroepsethiek</a:t>
            </a:r>
            <a:r>
              <a:rPr lang="nl-NL" sz="2000" dirty="0">
                <a:latin typeface="Arial"/>
                <a:cs typeface="Arial"/>
              </a:rPr>
              <a:t> gaat het om beroepscodes zoals de 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wet </a:t>
            </a:r>
            <a:r>
              <a:rPr lang="nl-NL" sz="2000" dirty="0">
                <a:latin typeface="Arial"/>
                <a:cs typeface="Arial"/>
              </a:rPr>
              <a:t>en formele uitspraken waarin de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waarden en doelen van het beroep</a:t>
            </a:r>
            <a:r>
              <a:rPr lang="nl-NL" sz="2000" dirty="0">
                <a:latin typeface="Arial"/>
                <a:cs typeface="Arial"/>
              </a:rPr>
              <a:t> zijn vastgelegd. Het beschrijft wat bijvoorbeeld van de zorgverlening mag worden verwacht en helpt de verzorgende/verplegende bij het nemen van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ethisch verantwoorde beslissingen. </a:t>
            </a:r>
            <a:b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</a:br>
            <a:endParaRPr lang="en-US" sz="2000" dirty="0">
              <a:solidFill>
                <a:srgbClr val="B8A1FF"/>
              </a:solidFill>
              <a:latin typeface="Arial"/>
              <a:cs typeface="Arial"/>
            </a:endParaRPr>
          </a:p>
          <a:p>
            <a:pPr marL="1028700" lvl="1" indent="-342900">
              <a:lnSpc>
                <a:spcPct val="100000"/>
              </a:lnSpc>
              <a:spcBef>
                <a:spcPct val="20000"/>
              </a:spcBef>
            </a:pPr>
            <a:r>
              <a:rPr lang="nl-NL" sz="2000" b="1" dirty="0">
                <a:latin typeface="Arial"/>
                <a:cs typeface="Arial"/>
              </a:rPr>
              <a:t>Informele beroepsethiek</a:t>
            </a:r>
            <a:r>
              <a:rPr lang="nl-NL" sz="2000" dirty="0">
                <a:latin typeface="Arial"/>
                <a:cs typeface="Arial"/>
              </a:rPr>
              <a:t> is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nergens vastgelegd</a:t>
            </a:r>
            <a:r>
              <a:rPr lang="nl-NL" sz="2000" dirty="0">
                <a:latin typeface="Arial"/>
                <a:cs typeface="Arial"/>
              </a:rPr>
              <a:t> en gaat ook over het beroepsmatig handelen. Je komt tot informele beroepsethiek door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zelfkennis </a:t>
            </a:r>
            <a:r>
              <a:rPr lang="nl-NL" sz="2000" dirty="0">
                <a:latin typeface="Arial"/>
                <a:cs typeface="Arial"/>
              </a:rPr>
              <a:t>en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praktische kennis</a:t>
            </a:r>
            <a:r>
              <a:rPr lang="nl-NL" sz="2000" dirty="0">
                <a:latin typeface="Arial"/>
                <a:cs typeface="Arial"/>
              </a:rPr>
              <a:t>. </a:t>
            </a:r>
            <a:br>
              <a:rPr lang="nl-NL" sz="2000" dirty="0">
                <a:latin typeface="Arial"/>
                <a:cs typeface="Arial"/>
              </a:rPr>
            </a:br>
            <a:r>
              <a:rPr lang="nl-NL" sz="2000" dirty="0">
                <a:latin typeface="Arial"/>
                <a:cs typeface="Arial"/>
              </a:rPr>
              <a:t>Zelfkennis gaat dan vooral om tot zelfontplooiing en bij jezelf te rade gaan. </a:t>
            </a:r>
            <a:br>
              <a:rPr lang="nl-NL" sz="2000" dirty="0">
                <a:latin typeface="Arial"/>
                <a:cs typeface="Arial"/>
              </a:rPr>
            </a:br>
            <a:r>
              <a:rPr lang="nl-NL" sz="2000" dirty="0">
                <a:latin typeface="Arial"/>
                <a:cs typeface="Arial"/>
              </a:rPr>
              <a:t>Kennis van zaken doe je op door </a:t>
            </a:r>
            <a:r>
              <a:rPr lang="nl-NL" sz="2000" dirty="0">
                <a:solidFill>
                  <a:srgbClr val="B8A1FF"/>
                </a:solidFill>
                <a:latin typeface="Arial"/>
                <a:cs typeface="Arial"/>
              </a:rPr>
              <a:t>ervaring </a:t>
            </a:r>
            <a:r>
              <a:rPr lang="nl-NL" sz="2000" dirty="0">
                <a:latin typeface="Arial"/>
                <a:cs typeface="Arial"/>
              </a:rPr>
              <a:t>en door je intuïtie. </a:t>
            </a:r>
            <a:endParaRPr lang="en-US" sz="2000" dirty="0">
              <a:latin typeface="Arial"/>
              <a:cs typeface="Arial"/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4351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0836499">
            <a:off x="1667320" y="3265299"/>
            <a:ext cx="8860565" cy="648072"/>
          </a:xfrm>
        </p:spPr>
        <p:txBody>
          <a:bodyPr/>
          <a:lstStyle/>
          <a:p>
            <a:pPr algn="ctr"/>
            <a:r>
              <a:rPr lang="nl-NL" sz="7000">
                <a:latin typeface="Arial"/>
                <a:cs typeface="Arial"/>
              </a:rPr>
              <a:t>Dus wat is </a:t>
            </a:r>
            <a:r>
              <a:rPr lang="nl-NL" sz="7000">
                <a:solidFill>
                  <a:srgbClr val="B8A1FF"/>
                </a:solidFill>
                <a:latin typeface="Arial"/>
                <a:cs typeface="Arial"/>
              </a:rPr>
              <a:t>ethiek </a:t>
            </a:r>
            <a:br>
              <a:rPr lang="nl-NL" sz="7000">
                <a:solidFill>
                  <a:srgbClr val="B8A1FF"/>
                </a:solidFill>
                <a:latin typeface="Arial"/>
                <a:cs typeface="Arial"/>
              </a:rPr>
            </a:br>
            <a:r>
              <a:rPr lang="nl-NL" sz="7000">
                <a:latin typeface="Arial"/>
                <a:cs typeface="Arial"/>
              </a:rPr>
              <a:t>in de vrijetijd</a:t>
            </a:r>
            <a:r>
              <a:rPr lang="nl-NL" sz="700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nl-NL" sz="7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57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meente mag burgers volgen bij weggooien afval | RTL Nieuws">
            <a:extLst>
              <a:ext uri="{FF2B5EF4-FFF2-40B4-BE49-F238E27FC236}">
                <a16:creationId xmlns:a16="http://schemas.microsoft.com/office/drawing/2014/main" id="{337E3A59-E3AE-D8B1-397E-8E1BDD7B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4" y="980728"/>
            <a:ext cx="5018843" cy="282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pers plukken half miljoen peuken van straat | Trouw">
            <a:extLst>
              <a:ext uri="{FF2B5EF4-FFF2-40B4-BE49-F238E27FC236}">
                <a16:creationId xmlns:a16="http://schemas.microsoft.com/office/drawing/2014/main" id="{F9AB2F7F-5433-6D47-CF02-835E6FEC2A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29" y="317216"/>
            <a:ext cx="5227808" cy="34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etenschappelijk bewijs! Dit is waarom je thuis je schoenen uit moet doen -  Radar - het consumentenprogramma van AVROTROS">
            <a:extLst>
              <a:ext uri="{FF2B5EF4-FFF2-40B4-BE49-F238E27FC236}">
                <a16:creationId xmlns:a16="http://schemas.microsoft.com/office/drawing/2014/main" id="{7E77CFED-4BAC-5F30-E4DC-96C82E3F9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4" y="3803827"/>
            <a:ext cx="5227808" cy="29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Waarom brengen we een toost uit?">
            <a:extLst>
              <a:ext uri="{FF2B5EF4-FFF2-40B4-BE49-F238E27FC236}">
                <a16:creationId xmlns:a16="http://schemas.microsoft.com/office/drawing/2014/main" id="{BEE9E825-EF2F-1F90-9F77-9DD523EA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88" y="3948335"/>
            <a:ext cx="4496786" cy="26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0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/>
              <a:t>Ethiek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2" y="1800069"/>
            <a:ext cx="11505651" cy="49294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nl-NL" sz="2400"/>
              <a:t>Hoe horen mensen te leven?</a:t>
            </a:r>
          </a:p>
          <a:p>
            <a:pPr marL="0" indent="0">
              <a:spcBef>
                <a:spcPts val="500"/>
              </a:spcBef>
              <a:buNone/>
            </a:pPr>
            <a:endParaRPr lang="nl-NL" sz="2400"/>
          </a:p>
          <a:p>
            <a:pPr marL="0" indent="0">
              <a:spcBef>
                <a:spcPts val="500"/>
              </a:spcBef>
              <a:buNone/>
            </a:pPr>
            <a:r>
              <a:rPr lang="nl-NL" sz="2400"/>
              <a:t>Hoe hoor je je te gedragen?</a:t>
            </a:r>
          </a:p>
          <a:p>
            <a:pPr marL="0" indent="0">
              <a:spcBef>
                <a:spcPts val="500"/>
              </a:spcBef>
              <a:buNone/>
            </a:pPr>
            <a:endParaRPr lang="nl-NL" sz="2400"/>
          </a:p>
          <a:p>
            <a:pPr marL="0" indent="0">
              <a:spcBef>
                <a:spcPts val="500"/>
              </a:spcBef>
              <a:buNone/>
            </a:pPr>
            <a:r>
              <a:rPr lang="nl-NL" sz="2400"/>
              <a:t>Hoe je naar de werkelijkheid kijkt.</a:t>
            </a:r>
          </a:p>
          <a:p>
            <a:pPr marL="0" indent="0">
              <a:spcBef>
                <a:spcPts val="500"/>
              </a:spcBef>
              <a:buNone/>
            </a:pPr>
            <a:endParaRPr lang="nl-NL" sz="2400"/>
          </a:p>
          <a:p>
            <a:pPr marL="0" indent="0">
              <a:spcBef>
                <a:spcPts val="500"/>
              </a:spcBef>
              <a:buNone/>
            </a:pPr>
            <a:r>
              <a:rPr lang="nl-NL" sz="2400"/>
              <a:t>Verschilt per cultuur, land en religie.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nl-NL" sz="1600" b="0" i="0">
                <a:solidFill>
                  <a:srgbClr val="444444"/>
                </a:solidFill>
                <a:effectLst/>
                <a:latin typeface="Lato" panose="020F0502020204030203" pitchFamily="34" charset="0"/>
              </a:rPr>
              <a:t>Wat wij als heel normaal beschouwen, kan ergens anders als niet gewenst of zelfs beledigend overkomen.</a:t>
            </a:r>
            <a:endParaRPr lang="nl-NL" sz="2400"/>
          </a:p>
          <a:p>
            <a:pPr marL="0" indent="0">
              <a:spcBef>
                <a:spcPts val="500"/>
              </a:spcBef>
              <a:buNone/>
            </a:pPr>
            <a:endParaRPr lang="nl-NL" sz="2400"/>
          </a:p>
          <a:p>
            <a:pPr marL="0" indent="0">
              <a:spcBef>
                <a:spcPts val="500"/>
              </a:spcBef>
              <a:buNone/>
            </a:pPr>
            <a:r>
              <a:rPr lang="nl-NL" sz="2400"/>
              <a:t>Geschreven regels (wet) richtlijnen (Bijbel) en ongeschreven regels.</a:t>
            </a:r>
          </a:p>
          <a:p>
            <a:pPr marL="0" indent="0">
              <a:spcBef>
                <a:spcPts val="500"/>
              </a:spcBef>
              <a:buNone/>
            </a:pPr>
            <a:endParaRPr lang="nl-NL" sz="2400"/>
          </a:p>
          <a:p>
            <a:pPr marL="0" indent="0">
              <a:spcBef>
                <a:spcPts val="500"/>
              </a:spcBef>
              <a:buNone/>
            </a:pPr>
            <a:r>
              <a:rPr lang="nl-NL" sz="2400"/>
              <a:t>Hoe gaan we er mee om als mensen zicht niet aan de (on)geschreven ethiek houden.</a:t>
            </a:r>
          </a:p>
        </p:txBody>
      </p:sp>
      <p:pic>
        <p:nvPicPr>
          <p:cNvPr id="10242" name="Picture 2" descr="2e Statie / KRUISWEG IN WOORD EN BEELD | Overwegingen-psalmen.jouwweb.nl">
            <a:extLst>
              <a:ext uri="{FF2B5EF4-FFF2-40B4-BE49-F238E27FC236}">
                <a16:creationId xmlns:a16="http://schemas.microsoft.com/office/drawing/2014/main" id="{66F6395B-1750-4AB8-8A42-E3A3F2E97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632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/>
              <a:t>Dit is de betekenis van het woord: dilemma.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2" y="1800069"/>
            <a:ext cx="9986603" cy="4929411"/>
          </a:xfrm>
        </p:spPr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4D4E4C"/>
                </a:solidFill>
                <a:effectLst/>
                <a:latin typeface="merriweather_sansregular"/>
              </a:rPr>
              <a:t>Het woord </a:t>
            </a:r>
            <a:r>
              <a:rPr lang="nl-NL" b="0" i="0" dirty="0">
                <a:solidFill>
                  <a:srgbClr val="4D4E4C"/>
                </a:solidFill>
                <a:effectLst/>
                <a:latin typeface="merriweather_sansitalic"/>
              </a:rPr>
              <a:t>dilemma </a:t>
            </a:r>
            <a:r>
              <a:rPr lang="nl-NL" b="0" i="0" dirty="0">
                <a:solidFill>
                  <a:srgbClr val="4D4E4C"/>
                </a:solidFill>
                <a:effectLst/>
                <a:latin typeface="merriweather_sansregular"/>
              </a:rPr>
              <a:t>komt van het Latijnse </a:t>
            </a:r>
            <a:r>
              <a:rPr lang="nl-NL" b="0" i="0" dirty="0">
                <a:solidFill>
                  <a:srgbClr val="B8A1FF"/>
                </a:solidFill>
                <a:effectLst/>
                <a:latin typeface="merriweather_sansitalic"/>
              </a:rPr>
              <a:t>dilemma</a:t>
            </a:r>
            <a:r>
              <a:rPr lang="nl-NL" b="0" i="0" dirty="0">
                <a:solidFill>
                  <a:srgbClr val="4D4E4C"/>
                </a:solidFill>
                <a:effectLst/>
                <a:latin typeface="merriweather_sansregular"/>
              </a:rPr>
              <a:t>, dat 'tweestelling' betekent. </a:t>
            </a:r>
          </a:p>
          <a:p>
            <a:pPr marL="0" indent="0">
              <a:buNone/>
            </a:pPr>
            <a:endParaRPr lang="nl-NL" dirty="0">
              <a:solidFill>
                <a:srgbClr val="4D4E4C"/>
              </a:solidFill>
              <a:latin typeface="merriweather_sansregular"/>
            </a:endParaRPr>
          </a:p>
          <a:p>
            <a:pPr marL="0" indent="0">
              <a:buNone/>
            </a:pPr>
            <a:r>
              <a:rPr lang="nl-NL" b="0" i="0" dirty="0">
                <a:solidFill>
                  <a:srgbClr val="4D4E4C"/>
                </a:solidFill>
                <a:effectLst/>
                <a:latin typeface="merriweather_sansregular"/>
              </a:rPr>
              <a:t>Iemand die voor een </a:t>
            </a:r>
            <a:r>
              <a:rPr lang="nl-NL" b="0" i="0" dirty="0">
                <a:solidFill>
                  <a:srgbClr val="4D4E4C"/>
                </a:solidFill>
                <a:effectLst/>
                <a:latin typeface="merriweather_sansitalic"/>
              </a:rPr>
              <a:t>dilemma </a:t>
            </a:r>
            <a:r>
              <a:rPr lang="nl-NL" b="0" i="0" dirty="0">
                <a:solidFill>
                  <a:srgbClr val="4D4E4C"/>
                </a:solidFill>
                <a:effectLst/>
                <a:latin typeface="merriweather_sansregular"/>
              </a:rPr>
              <a:t>staat, moet dus kiezen uit twee veronderstellingen/mogelijkheden.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3195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84" y="459116"/>
            <a:ext cx="8860565" cy="648072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1184" y="1829051"/>
            <a:ext cx="11369480" cy="49294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Kan je uitleggen wat </a:t>
            </a:r>
            <a:r>
              <a:rPr lang="nl-NL" dirty="0">
                <a:solidFill>
                  <a:srgbClr val="B8A1FF"/>
                </a:solidFill>
              </a:rPr>
              <a:t>ethiek </a:t>
            </a:r>
            <a:r>
              <a:rPr lang="nl-NL" dirty="0"/>
              <a:t>is</a:t>
            </a:r>
          </a:p>
          <a:p>
            <a:endParaRPr lang="nl-NL" dirty="0"/>
          </a:p>
          <a:p>
            <a:r>
              <a:rPr lang="nl-NL" dirty="0"/>
              <a:t>Kan je een voorbeeld geven van een </a:t>
            </a:r>
            <a:r>
              <a:rPr lang="nl-NL" dirty="0">
                <a:solidFill>
                  <a:srgbClr val="B8A1FF"/>
                </a:solidFill>
              </a:rPr>
              <a:t>ethisch dilemma </a:t>
            </a:r>
            <a:r>
              <a:rPr lang="nl-NL" dirty="0"/>
              <a:t>in de vrijetijdssector.</a:t>
            </a:r>
          </a:p>
          <a:p>
            <a:endParaRPr lang="nl-NL" dirty="0"/>
          </a:p>
          <a:p>
            <a:r>
              <a:rPr lang="nl-NL" dirty="0">
                <a:latin typeface="Arial"/>
                <a:cs typeface="Arial"/>
              </a:rPr>
              <a:t>Heb je twee Griekse woorden geleerd.</a:t>
            </a:r>
          </a:p>
          <a:p>
            <a:endParaRPr lang="nl-NL" dirty="0"/>
          </a:p>
          <a:p>
            <a:r>
              <a:rPr lang="nl-NL" dirty="0"/>
              <a:t>Je standpunt onderbouwen aan de hand van feiten</a:t>
            </a:r>
          </a:p>
          <a:p>
            <a:endParaRPr lang="nl-NL" dirty="0"/>
          </a:p>
        </p:txBody>
      </p:sp>
      <p:pic>
        <p:nvPicPr>
          <p:cNvPr id="6" name="Picture 2" descr="Wat doet de commissie?">
            <a:extLst>
              <a:ext uri="{FF2B5EF4-FFF2-40B4-BE49-F238E27FC236}">
                <a16:creationId xmlns:a16="http://schemas.microsoft.com/office/drawing/2014/main" id="{83C7C42A-5CA7-4279-AE0F-98A7E37BC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7" y="262631"/>
            <a:ext cx="4176206" cy="298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/>
              <a:t>Dit is een dilemma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F785497-228E-467B-ABE9-3A373E1AF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846" y="1291467"/>
            <a:ext cx="8846773" cy="4927872"/>
          </a:xfrm>
        </p:spPr>
      </p:pic>
    </p:spTree>
    <p:extLst>
      <p:ext uri="{BB962C8B-B14F-4D97-AF65-F5344CB8AC3E}">
        <p14:creationId xmlns:p14="http://schemas.microsoft.com/office/powerpoint/2010/main" val="187332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/>
              <a:t>Dit is een dilemma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38CD365-115C-429B-9FC1-D963E58D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21" y="1146396"/>
            <a:ext cx="6735086" cy="53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078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/>
              <a:t>Dit is een dilemma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CCAFBC0-922B-4EDD-B6F2-CB86F6619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47" y="1095375"/>
            <a:ext cx="6862053" cy="56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1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/>
              <a:t>Dit is een dilemma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6A818F3-4D2E-4E04-8895-F528B8733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4" y="1052513"/>
            <a:ext cx="6731440" cy="566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37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 dirty="0"/>
              <a:t>Dit is een </a:t>
            </a:r>
            <a:r>
              <a:rPr lang="nl-NL" dirty="0">
                <a:solidFill>
                  <a:srgbClr val="B8A1FF"/>
                </a:solidFill>
              </a:rPr>
              <a:t>dilemma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4" y="1501553"/>
            <a:ext cx="9585681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nl-NL" sz="3000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nl-NL" sz="30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nl-NL" sz="3000" dirty="0">
                <a:latin typeface="Arial"/>
                <a:cs typeface="Arial"/>
              </a:rPr>
              <a:t>Moet ik als evenementen-organisator iedere sponsor toestaan?</a:t>
            </a:r>
          </a:p>
          <a:p>
            <a:pPr marL="0" indent="0" algn="just">
              <a:buNone/>
            </a:pPr>
            <a:endParaRPr lang="nl-NL" sz="30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nl-NL" sz="3000" dirty="0">
                <a:latin typeface="Arial"/>
                <a:cs typeface="Arial"/>
              </a:rPr>
              <a:t>JA = zitten</a:t>
            </a:r>
          </a:p>
          <a:p>
            <a:pPr marL="0" indent="0" algn="just">
              <a:buNone/>
            </a:pPr>
            <a:r>
              <a:rPr lang="nl-NL" sz="3000" dirty="0">
                <a:latin typeface="Arial"/>
                <a:cs typeface="Arial"/>
              </a:rPr>
              <a:t>NEE = </a:t>
            </a:r>
            <a:r>
              <a:rPr lang="nl-NL" sz="3000" dirty="0">
                <a:solidFill>
                  <a:srgbClr val="B8A1FF"/>
                </a:solidFill>
                <a:latin typeface="Arial"/>
                <a:cs typeface="Arial"/>
              </a:rPr>
              <a:t>staan</a:t>
            </a:r>
            <a:endParaRPr lang="nl-NL" sz="3000" dirty="0">
              <a:solidFill>
                <a:srgbClr val="B8A1FF"/>
              </a:solidFill>
            </a:endParaRPr>
          </a:p>
          <a:p>
            <a:pPr marL="0" indent="0">
              <a:buNone/>
            </a:pP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89630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 dirty="0"/>
              <a:t>Dit is een </a:t>
            </a:r>
            <a:r>
              <a:rPr lang="nl-NL" dirty="0">
                <a:solidFill>
                  <a:srgbClr val="B8A1FF"/>
                </a:solidFill>
              </a:rPr>
              <a:t>dilemma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D1E51-D4DD-4639-AF46-FC88861AA536}"/>
              </a:ext>
            </a:extLst>
          </p:cNvPr>
          <p:cNvSpPr txBox="1"/>
          <p:nvPr/>
        </p:nvSpPr>
        <p:spPr>
          <a:xfrm>
            <a:off x="713874" y="2017295"/>
            <a:ext cx="10754225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600" dirty="0">
                <a:latin typeface="Arial"/>
                <a:ea typeface="Arial"/>
                <a:cs typeface="Arial"/>
              </a:rPr>
              <a:t>Moet ik de tv of een omroep laten bepalen wanneer een wedstrijd plaatsvindt?</a:t>
            </a:r>
            <a:r>
              <a:rPr lang="en-US" sz="2600" dirty="0">
                <a:latin typeface="Arial"/>
                <a:ea typeface="Arial"/>
                <a:cs typeface="Arial"/>
              </a:rPr>
              <a:t>​</a:t>
            </a:r>
          </a:p>
          <a:p>
            <a:pPr algn="l"/>
            <a:endParaRPr lang="en-US" sz="2600" dirty="0">
              <a:latin typeface="Arial"/>
              <a:cs typeface="Arial"/>
            </a:endParaRPr>
          </a:p>
          <a:p>
            <a:pPr algn="l"/>
            <a:r>
              <a:rPr lang="en-US" sz="2600" dirty="0">
                <a:latin typeface="Arial"/>
                <a:cs typeface="Arial"/>
              </a:rPr>
              <a:t>Ja= </a:t>
            </a:r>
            <a:r>
              <a:rPr lang="en-US" sz="2600" dirty="0" err="1">
                <a:latin typeface="Arial"/>
                <a:cs typeface="Arial"/>
              </a:rPr>
              <a:t>zitten</a:t>
            </a:r>
            <a:endParaRPr lang="en-US" sz="2600" dirty="0">
              <a:latin typeface="Arial"/>
              <a:cs typeface="Arial"/>
            </a:endParaRPr>
          </a:p>
          <a:p>
            <a:pPr algn="l"/>
            <a:r>
              <a:rPr lang="en-US" sz="2600" dirty="0">
                <a:latin typeface="Arial"/>
                <a:cs typeface="Arial"/>
              </a:rPr>
              <a:t>Nee = </a:t>
            </a:r>
            <a:r>
              <a:rPr lang="en-US" sz="2600" dirty="0" err="1">
                <a:latin typeface="Arial"/>
                <a:cs typeface="Arial"/>
              </a:rPr>
              <a:t>staan</a:t>
            </a:r>
            <a:r>
              <a:rPr lang="en-US" sz="2600" dirty="0">
                <a:latin typeface="Arial"/>
                <a:cs typeface="Arial"/>
              </a:rPr>
              <a:t> </a:t>
            </a:r>
            <a:endParaRPr lang="en-US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778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Ethische</a:t>
            </a:r>
            <a:r>
              <a:rPr lang="nl-NL" dirty="0"/>
              <a:t> dilemma`s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4" y="1501553"/>
            <a:ext cx="10065972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Voorbeelden</a:t>
            </a:r>
          </a:p>
          <a:p>
            <a:pPr lvl="1"/>
            <a:r>
              <a:rPr lang="nl-NL" dirty="0">
                <a:latin typeface="Arial"/>
                <a:cs typeface="Arial"/>
              </a:rPr>
              <a:t>Doodstraf</a:t>
            </a:r>
          </a:p>
          <a:p>
            <a:pPr lvl="1"/>
            <a:r>
              <a:rPr lang="nl-NL" dirty="0">
                <a:latin typeface="Arial"/>
                <a:cs typeface="Arial"/>
              </a:rPr>
              <a:t>Drugs gebruik</a:t>
            </a:r>
          </a:p>
          <a:p>
            <a:pPr lvl="1"/>
            <a:r>
              <a:rPr lang="nl-NL" dirty="0">
                <a:latin typeface="Arial"/>
                <a:cs typeface="Arial"/>
              </a:rPr>
              <a:t>Abortus</a:t>
            </a:r>
          </a:p>
          <a:p>
            <a:pPr lvl="1"/>
            <a:r>
              <a:rPr lang="nl-NL" dirty="0">
                <a:latin typeface="Arial"/>
                <a:cs typeface="Arial"/>
              </a:rPr>
              <a:t>Donorlong krijgen terwijl je rookt?</a:t>
            </a:r>
          </a:p>
          <a:p>
            <a:pPr lvl="1"/>
            <a:r>
              <a:rPr lang="nl-NL" dirty="0">
                <a:latin typeface="Arial"/>
                <a:cs typeface="Arial"/>
                <a:hlinkClick r:id="rId2"/>
              </a:rPr>
              <a:t>Corona, code zwart. </a:t>
            </a:r>
            <a:endParaRPr lang="nl-NL" dirty="0"/>
          </a:p>
          <a:p>
            <a:pPr marL="457200" lvl="1" indent="0">
              <a:buNone/>
            </a:pPr>
            <a:r>
              <a:rPr lang="nl-NL" dirty="0">
                <a:latin typeface="Arial"/>
                <a:cs typeface="Arial"/>
              </a:rPr>
              <a:t>  Mag iedereen gevaccineerd of </a:t>
            </a:r>
            <a:r>
              <a:rPr lang="nl-NL" dirty="0" err="1">
                <a:latin typeface="Arial"/>
                <a:cs typeface="Arial"/>
              </a:rPr>
              <a:t>ongevacineerd</a:t>
            </a:r>
            <a:r>
              <a:rPr lang="nl-NL" dirty="0">
                <a:latin typeface="Arial"/>
                <a:cs typeface="Arial"/>
              </a:rPr>
              <a:t> </a:t>
            </a:r>
            <a:br>
              <a:rPr lang="nl-NL" dirty="0">
                <a:latin typeface="Arial"/>
                <a:cs typeface="Arial"/>
              </a:rPr>
            </a:br>
            <a:r>
              <a:rPr lang="nl-NL" dirty="0">
                <a:latin typeface="Arial"/>
                <a:cs typeface="Arial"/>
              </a:rPr>
              <a:t>  deelnemen aan jouw evenement?  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288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en </a:t>
            </a:r>
            <a:r>
              <a:rPr lang="nl-NL" dirty="0">
                <a:solidFill>
                  <a:srgbClr val="B8A1FF"/>
                </a:solidFill>
              </a:rPr>
              <a:t>duurzaamheid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4" y="1501553"/>
            <a:ext cx="10065972" cy="4929411"/>
          </a:xfrm>
        </p:spPr>
        <p:txBody>
          <a:bodyPr/>
          <a:lstStyle/>
          <a:p>
            <a:pPr algn="ctr"/>
            <a:r>
              <a:rPr lang="nl-NL" dirty="0"/>
              <a:t>Ontwikkeling die aansluit op de behoeften van het heden zonder het vermogen van toekomstige generaties om in hun eigen behoeften te voorzien in gevaar te brengen. </a:t>
            </a:r>
            <a:br>
              <a:rPr lang="nl-NL" dirty="0"/>
            </a:br>
            <a:br>
              <a:rPr lang="nl-NL" dirty="0"/>
            </a:br>
            <a:r>
              <a:rPr lang="nl-NL" i="1" dirty="0"/>
              <a:t>Ik heb het NU koud, dus wil ik het NU warm stoken. </a:t>
            </a:r>
          </a:p>
          <a:p>
            <a:pPr algn="ctr"/>
            <a:r>
              <a:rPr lang="nl-NL" i="1" dirty="0">
                <a:solidFill>
                  <a:srgbClr val="B8A1FF"/>
                </a:solidFill>
                <a:sym typeface="Wingdings" panose="05000000000000000000" pitchFamily="2" charset="2"/>
              </a:rPr>
              <a:t></a:t>
            </a:r>
            <a:r>
              <a:rPr lang="nl-NL" i="1" dirty="0">
                <a:sym typeface="Wingdings" panose="05000000000000000000" pitchFamily="2" charset="2"/>
              </a:rPr>
              <a:t> </a:t>
            </a:r>
            <a:r>
              <a:rPr lang="nl-NL" i="1" dirty="0">
                <a:solidFill>
                  <a:srgbClr val="B8A1FF"/>
                </a:solidFill>
                <a:sym typeface="Wingdings" panose="05000000000000000000" pitchFamily="2" charset="2"/>
              </a:rPr>
              <a:t>oog op de toekomst? </a:t>
            </a:r>
            <a:endParaRPr lang="nl-NL" i="1" dirty="0">
              <a:solidFill>
                <a:srgbClr val="B8A1FF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Keuzes waarbij je het verschil tussen goed en kwaad probeert te maken.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0584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 dirty="0"/>
              <a:t>Ethische dilemma`s in de </a:t>
            </a:r>
            <a:r>
              <a:rPr lang="nl-NL" dirty="0">
                <a:solidFill>
                  <a:srgbClr val="B8A1FF"/>
                </a:solidFill>
              </a:rPr>
              <a:t>vrijetijdssector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4" y="1501553"/>
            <a:ext cx="10911478" cy="49294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dirty="0">
                <a:latin typeface="Arial"/>
                <a:cs typeface="Arial"/>
              </a:rPr>
              <a:t>Maak je je evenement voor mindervaliden bereikbaar?</a:t>
            </a:r>
          </a:p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	</a:t>
            </a:r>
            <a:r>
              <a:rPr lang="nl-NL" sz="2200" dirty="0">
                <a:latin typeface="Arial"/>
                <a:cs typeface="Arial"/>
              </a:rPr>
              <a:t>Wegen de kosten op tegen het aantal minder valide dat aanwezig is?</a:t>
            </a:r>
          </a:p>
          <a:p>
            <a:pPr marL="0" indent="0">
              <a:buNone/>
            </a:pPr>
            <a:r>
              <a:rPr lang="nl-NL" sz="2200" dirty="0">
                <a:latin typeface="Arial"/>
                <a:cs typeface="Arial"/>
              </a:rPr>
              <a:t>	Of ben je moreel verplicht om dit te doen. </a:t>
            </a:r>
            <a:endParaRPr lang="nl-NL" sz="2200" dirty="0"/>
          </a:p>
          <a:p>
            <a:pPr marL="0" indent="0">
              <a:buNone/>
            </a:pPr>
            <a:r>
              <a:rPr lang="nl-NL" sz="2200" dirty="0">
                <a:latin typeface="Arial"/>
                <a:cs typeface="Arial"/>
              </a:rPr>
              <a:t>	Of moet je het doen omdat het aansluit bij de waarden van je evenement?</a:t>
            </a:r>
          </a:p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  <a:p>
            <a:r>
              <a:rPr lang="nl-NL" dirty="0">
                <a:latin typeface="Arial"/>
                <a:cs typeface="Arial"/>
              </a:rPr>
              <a:t>Iemand die drugs heeft gebruikt en daardoor onwel wordt, moet je die helpen bij een evenement?</a:t>
            </a:r>
          </a:p>
          <a:p>
            <a:endParaRPr lang="nl-NL" dirty="0"/>
          </a:p>
          <a:p>
            <a:r>
              <a:rPr lang="nl-NL" dirty="0">
                <a:latin typeface="Arial"/>
                <a:cs typeface="Arial"/>
              </a:rPr>
              <a:t>Als evenementenorganisator vrij toegang verlenen aan de politie, terwijl je weet dat je publiek wel van een pilletje houdt?</a:t>
            </a:r>
          </a:p>
          <a:p>
            <a:endParaRPr lang="nl-NL" dirty="0"/>
          </a:p>
          <a:p>
            <a:r>
              <a:rPr lang="nl-NL" dirty="0">
                <a:latin typeface="Arial"/>
                <a:cs typeface="Arial"/>
              </a:rPr>
              <a:t>Moet ik een mediabedrijf (tv) of een omroep laten bepalen wanneer een evenement plaatsvindt?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6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8860565" cy="648072"/>
          </a:xfrm>
        </p:spPr>
        <p:txBody>
          <a:bodyPr/>
          <a:lstStyle/>
          <a:p>
            <a:r>
              <a:rPr lang="nl-NL"/>
              <a:t>Ethische dilemma`s in de vrijetijdssector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4" y="1501553"/>
            <a:ext cx="10065972" cy="4929411"/>
          </a:xfrm>
        </p:spPr>
        <p:txBody>
          <a:bodyPr>
            <a:normAutofit/>
          </a:bodyPr>
          <a:lstStyle/>
          <a:p>
            <a:r>
              <a:rPr lang="nl-NL" dirty="0"/>
              <a:t>Ga je nog op vakantie met het vliegtuig?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200" dirty="0"/>
              <a:t>Als je weet dat vliegen een flinke bijdrage levert aan de co2 uitstoot 	én dat vliegmaatschappijen nog té weinig doen om hier verandering 	in te brengen.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Ga je mensen met zichtbare klachten maar negatieve corona-test toelaten tot je evenement?</a:t>
            </a:r>
          </a:p>
          <a:p>
            <a:endParaRPr lang="nl-NL" dirty="0"/>
          </a:p>
          <a:p>
            <a:r>
              <a:rPr lang="nl-NL" dirty="0"/>
              <a:t>Moet de Formule 1 doorgaan ondanks uitstoot van de wagen maar ook de toestroom aan bezoekers (co2 uitstoot en stikstof regels) en corona risico’s?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0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/>
              <a:t>Dit kan je komend uur verwachten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2" y="1800069"/>
            <a:ext cx="11505651" cy="49294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Verdiepen in </a:t>
            </a:r>
            <a:r>
              <a:rPr lang="nl-NL" dirty="0">
                <a:solidFill>
                  <a:srgbClr val="B8A1FF"/>
                </a:solidFill>
                <a:latin typeface="Arial"/>
                <a:cs typeface="Arial"/>
              </a:rPr>
              <a:t>ethiek </a:t>
            </a:r>
          </a:p>
          <a:p>
            <a:endParaRPr lang="nl-NL" dirty="0"/>
          </a:p>
          <a:p>
            <a:r>
              <a:rPr lang="nl-NL" dirty="0">
                <a:latin typeface="Arial"/>
                <a:cs typeface="Arial"/>
              </a:rPr>
              <a:t>Af en toe een </a:t>
            </a:r>
            <a:r>
              <a:rPr lang="nl-NL" dirty="0">
                <a:solidFill>
                  <a:srgbClr val="B8A1FF"/>
                </a:solidFill>
                <a:latin typeface="Arial"/>
                <a:cs typeface="Arial"/>
              </a:rPr>
              <a:t>quizvraag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latin typeface="Arial"/>
                <a:cs typeface="Arial"/>
              </a:rPr>
              <a:t>Een</a:t>
            </a:r>
            <a:r>
              <a:rPr lang="nl-NL" dirty="0">
                <a:solidFill>
                  <a:srgbClr val="B8A1FF"/>
                </a:solidFill>
                <a:latin typeface="Arial"/>
                <a:cs typeface="Arial"/>
              </a:rPr>
              <a:t> Opdracht!</a:t>
            </a:r>
            <a:endParaRPr lang="nl-NL" dirty="0">
              <a:solidFill>
                <a:srgbClr val="B8A1FF"/>
              </a:solidFill>
            </a:endParaRP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Wat doet de commissie?">
            <a:extLst>
              <a:ext uri="{FF2B5EF4-FFF2-40B4-BE49-F238E27FC236}">
                <a16:creationId xmlns:a16="http://schemas.microsoft.com/office/drawing/2014/main" id="{ACA040EE-AA7F-4A81-8C5C-65A5F56E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77" y="1928674"/>
            <a:ext cx="5007169" cy="375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89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64" y="545092"/>
            <a:ext cx="9773553" cy="648072"/>
          </a:xfrm>
        </p:spPr>
        <p:txBody>
          <a:bodyPr/>
          <a:lstStyle/>
          <a:p>
            <a:r>
              <a:rPr lang="nl-NL" dirty="0"/>
              <a:t>Zo kan je invloed uitoefenen op </a:t>
            </a:r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in jouw omgeving.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2863" y="1501553"/>
            <a:ext cx="10824141" cy="49294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Geef het goede voorbeeld.</a:t>
            </a:r>
          </a:p>
          <a:p>
            <a:pPr marL="514350" indent="-514350">
              <a:buAutoNum type="arabicPeriod"/>
            </a:pPr>
            <a:r>
              <a:rPr lang="nl-NL" dirty="0"/>
              <a:t>Maak duidelijk wat de grenzen en regels zijn.</a:t>
            </a:r>
          </a:p>
          <a:p>
            <a:pPr marL="514350" indent="-514350">
              <a:buAutoNum type="arabicPeriod"/>
            </a:pPr>
            <a:r>
              <a:rPr lang="nl-NL" dirty="0"/>
              <a:t>Maak ongewenst gedrag bespreekbaar.</a:t>
            </a:r>
          </a:p>
          <a:p>
            <a:pPr marL="514350" indent="-514350">
              <a:buAutoNum type="arabicPeriod"/>
            </a:pPr>
            <a:r>
              <a:rPr lang="nl-NL" dirty="0"/>
              <a:t>Geef iemand de kans zijn gedrag aan te passen.</a:t>
            </a:r>
          </a:p>
          <a:p>
            <a:pPr marL="514350" indent="-514350">
              <a:buAutoNum type="arabicPeriod"/>
            </a:pPr>
            <a:r>
              <a:rPr lang="nl-NL" dirty="0"/>
              <a:t>Zorg voor een veilige en vertrouwde omgeving.</a:t>
            </a:r>
          </a:p>
          <a:p>
            <a:pPr marL="514350" indent="-514350">
              <a:buAutoNum type="arabicPeriod"/>
            </a:pPr>
            <a:r>
              <a:rPr lang="nl-NL" dirty="0"/>
              <a:t>Benader de situatie of persoon vanuit een positieve gedachten.</a:t>
            </a:r>
          </a:p>
          <a:p>
            <a:pPr marL="514350" indent="-514350">
              <a:buAutoNum type="arabicPeriod"/>
            </a:pPr>
            <a:r>
              <a:rPr lang="nl-NL" dirty="0"/>
              <a:t>Beloon positief gedrag. </a:t>
            </a:r>
          </a:p>
          <a:p>
            <a:pPr marL="514350" indent="-514350">
              <a:buAutoNum type="arabicPeriod"/>
            </a:pPr>
            <a:r>
              <a:rPr lang="nl-NL" dirty="0"/>
              <a:t>Doe het samen.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2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91175-D7E1-4D47-A21A-8995D5AF4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56" y="349074"/>
            <a:ext cx="10199511" cy="1032934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cs typeface="Calibri Light"/>
              </a:rPr>
              <a:t>Opdracht </a:t>
            </a:r>
            <a:r>
              <a:rPr lang="nl-NL" sz="2800" b="1" dirty="0">
                <a:solidFill>
                  <a:srgbClr val="B8A1FF"/>
                </a:solidFill>
                <a:cs typeface="Calibri Light"/>
              </a:rPr>
              <a:t>Ethiek</a:t>
            </a:r>
            <a:r>
              <a:rPr lang="nl-NL" sz="2800" b="1" dirty="0">
                <a:cs typeface="Calibri Light"/>
              </a:rPr>
              <a:t> in de vrijetijd</a:t>
            </a:r>
            <a:endParaRPr lang="nl-NL" b="1" dirty="0">
              <a:cs typeface="Calibri Ligh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654645-E272-4DF7-9C83-727AFD7F6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56" y="1644786"/>
            <a:ext cx="10995377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nl-NL" dirty="0">
                <a:cs typeface="Calibri"/>
              </a:rPr>
              <a:t>Je weet nu 8 manieren waarop je invloed kan hebben op de ethiek in jouw omgeving. </a:t>
            </a:r>
          </a:p>
          <a:p>
            <a:pPr algn="l"/>
            <a:r>
              <a:rPr lang="nl-NL" dirty="0">
                <a:cs typeface="Calibri"/>
              </a:rPr>
              <a:t>(vorige sheet)</a:t>
            </a:r>
          </a:p>
          <a:p>
            <a:endParaRPr lang="nl-NL" i="1" dirty="0">
              <a:cs typeface="Calibri"/>
            </a:endParaRPr>
          </a:p>
          <a:p>
            <a:pPr algn="l"/>
            <a:r>
              <a:rPr lang="nl-NL" i="1" dirty="0">
                <a:cs typeface="Calibri"/>
              </a:rPr>
              <a:t>Stel jij bent de organisator van het </a:t>
            </a:r>
            <a:r>
              <a:rPr lang="nl-NL" i="1" dirty="0" err="1">
                <a:cs typeface="Calibri" panose="020F0502020204030204"/>
              </a:rPr>
              <a:t>Intents</a:t>
            </a:r>
            <a:r>
              <a:rPr lang="nl-NL" i="1" dirty="0">
                <a:cs typeface="Calibri"/>
              </a:rPr>
              <a:t> Festival. Hou zou jij jouw bezoekers kunnen uitdagen zich </a:t>
            </a:r>
            <a:r>
              <a:rPr lang="nl-NL" i="1" dirty="0">
                <a:solidFill>
                  <a:srgbClr val="B8A1FF"/>
                </a:solidFill>
                <a:cs typeface="Calibri"/>
              </a:rPr>
              <a:t>ethisch</a:t>
            </a:r>
            <a:r>
              <a:rPr lang="nl-NL" i="1" dirty="0">
                <a:cs typeface="Calibri"/>
              </a:rPr>
              <a:t> te gedragen? (gebruik de 8 manieren, geef bij elk een voorbeeld van wat je zou kunnen doen.)</a:t>
            </a:r>
          </a:p>
        </p:txBody>
      </p:sp>
      <p:pic>
        <p:nvPicPr>
          <p:cNvPr id="7170" name="Picture 2" descr="Intents Festival - See you in 2023 - Intents Festival">
            <a:extLst>
              <a:ext uri="{FF2B5EF4-FFF2-40B4-BE49-F238E27FC236}">
                <a16:creationId xmlns:a16="http://schemas.microsoft.com/office/drawing/2014/main" id="{78FAEA07-3DE0-EB87-9FF2-A8A268BC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28" y="3978306"/>
            <a:ext cx="2297534" cy="28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84" y="459116"/>
            <a:ext cx="8860565" cy="648072"/>
          </a:xfrm>
        </p:spPr>
        <p:txBody>
          <a:bodyPr/>
          <a:lstStyle/>
          <a:p>
            <a:r>
              <a:rPr lang="nl-NL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1184" y="1107188"/>
            <a:ext cx="1136948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deze les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Kan je uitleggen wat </a:t>
            </a:r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is</a:t>
            </a:r>
          </a:p>
          <a:p>
            <a:endParaRPr lang="nl-NL" dirty="0"/>
          </a:p>
          <a:p>
            <a:r>
              <a:rPr lang="nl-NL" dirty="0"/>
              <a:t>Kan je een voorbeeld geven van een ethisch dilemma in de vrijetijdssector.</a:t>
            </a:r>
          </a:p>
          <a:p>
            <a:endParaRPr lang="nl-NL" dirty="0"/>
          </a:p>
          <a:p>
            <a:r>
              <a:rPr lang="nl-NL" dirty="0"/>
              <a:t>Heb je twee Griekse woorden geleerd. (!!)</a:t>
            </a:r>
          </a:p>
          <a:p>
            <a:r>
              <a:rPr lang="nl-NL" dirty="0"/>
              <a:t>Je standpunt onderbouwen aan de hand van feiten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92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/>
              <a:t>HUH? Wat zijn de verschillen?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2" y="1800069"/>
            <a:ext cx="11505651" cy="4929411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Moraal </a:t>
            </a:r>
            <a:r>
              <a:rPr lang="nl-NL" dirty="0"/>
              <a:t>(van het verhaal)</a:t>
            </a:r>
          </a:p>
          <a:p>
            <a:endParaRPr lang="nl-NL" dirty="0"/>
          </a:p>
          <a:p>
            <a:r>
              <a:rPr lang="nl-NL" dirty="0">
                <a:solidFill>
                  <a:srgbClr val="B8A1FF"/>
                </a:solidFill>
              </a:rPr>
              <a:t>Ethiek</a:t>
            </a:r>
          </a:p>
          <a:p>
            <a:endParaRPr lang="nl-NL" dirty="0">
              <a:solidFill>
                <a:srgbClr val="B8A1FF"/>
              </a:solidFill>
            </a:endParaRPr>
          </a:p>
          <a:p>
            <a:r>
              <a:rPr lang="nl-NL" dirty="0">
                <a:solidFill>
                  <a:srgbClr val="B8A1FF"/>
                </a:solidFill>
              </a:rPr>
              <a:t>Normen en waarden</a:t>
            </a:r>
          </a:p>
          <a:p>
            <a:endParaRPr lang="nl-NL" dirty="0">
              <a:solidFill>
                <a:srgbClr val="B8A1FF"/>
              </a:solidFill>
            </a:endParaRPr>
          </a:p>
          <a:p>
            <a:r>
              <a:rPr lang="nl-NL" dirty="0">
                <a:solidFill>
                  <a:srgbClr val="B8A1FF"/>
                </a:solidFill>
              </a:rPr>
              <a:t>Dilemma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2" descr="Wat doet de commissie?">
            <a:extLst>
              <a:ext uri="{FF2B5EF4-FFF2-40B4-BE49-F238E27FC236}">
                <a16:creationId xmlns:a16="http://schemas.microsoft.com/office/drawing/2014/main" id="{08DB55B1-D9E3-4ABF-899D-477DEC69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2" y="1379908"/>
            <a:ext cx="5726624" cy="429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7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 dirty="0"/>
              <a:t>Normen en 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2" y="1800069"/>
            <a:ext cx="10226748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Twee verschillende begrippen die vaak samen worden genoemd.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>
                <a:solidFill>
                  <a:srgbClr val="B8A1FF"/>
                </a:solidFill>
              </a:rPr>
              <a:t>Normen</a:t>
            </a:r>
            <a:r>
              <a:rPr lang="nl-NL" sz="2400" dirty="0"/>
              <a:t> zijn ongeschreven regels over hoe je je hoort te gedragen. </a:t>
            </a:r>
          </a:p>
          <a:p>
            <a:pPr marL="0" indent="0">
              <a:buNone/>
            </a:pPr>
            <a:r>
              <a:rPr lang="nl-NL" sz="2400" b="1" i="1" dirty="0"/>
              <a:t>   bijvoorbeeld: je praat niet door iemand heen. </a:t>
            </a:r>
          </a:p>
          <a:p>
            <a:pPr marL="0" indent="0">
              <a:buNone/>
            </a:pPr>
            <a:endParaRPr lang="nl-NL" sz="2400" i="1" dirty="0"/>
          </a:p>
          <a:p>
            <a:r>
              <a:rPr lang="nl-NL" sz="2400" dirty="0">
                <a:solidFill>
                  <a:srgbClr val="B8A1FF"/>
                </a:solidFill>
              </a:rPr>
              <a:t>Waarden</a:t>
            </a:r>
            <a:r>
              <a:rPr lang="nl-NL" sz="2400" dirty="0"/>
              <a:t> zijn de achterliggende idealen die als waardevol worden aangeduid; dingen die je belangrijk vindt, als persoon of als groep.</a:t>
            </a:r>
          </a:p>
          <a:p>
            <a:pPr marL="0" indent="0">
              <a:buNone/>
            </a:pPr>
            <a:r>
              <a:rPr lang="nl-NL" sz="2400" b="1" i="1" dirty="0"/>
              <a:t>   bijvoorbeeld: respect voor diegene die probeert iets over te brengen. 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618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/>
              <a:t>Moraal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851" y="1800069"/>
            <a:ext cx="5768237" cy="4929411"/>
          </a:xfrm>
        </p:spPr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 </a:t>
            </a:r>
            <a:r>
              <a:rPr lang="nl-NL" b="1" i="0" dirty="0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moraal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van een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verhaal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de diepere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betekenis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van een tekst.</a:t>
            </a:r>
          </a:p>
          <a:p>
            <a:pPr marL="0" indent="0">
              <a:buNone/>
            </a:pPr>
            <a:b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Deze staat er vaak niet letterlijk in, maar is de belangrijke 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boodschap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die de schrijver van een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verhaal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aan jou over probeert te brengen.</a:t>
            </a:r>
          </a:p>
          <a:p>
            <a:pPr marL="0" indent="0">
              <a:buNone/>
            </a:pPr>
            <a:endParaRPr lang="nl-NL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Je leest de boodschap / het moraal </a:t>
            </a:r>
            <a:r>
              <a:rPr lang="nl-NL" i="1" dirty="0">
                <a:solidFill>
                  <a:srgbClr val="202124"/>
                </a:solidFill>
                <a:latin typeface="arial" panose="020B0604020202020204" pitchFamily="34" charset="0"/>
              </a:rPr>
              <a:t>tussen de regels door.</a:t>
            </a:r>
            <a:endParaRPr lang="nl-NL" i="1" dirty="0"/>
          </a:p>
        </p:txBody>
      </p:sp>
      <p:pic>
        <p:nvPicPr>
          <p:cNvPr id="2050" name="Picture 2" descr="&quot;Suske en Wiske  - De schaal van moraal&quot;">
            <a:extLst>
              <a:ext uri="{FF2B5EF4-FFF2-40B4-BE49-F238E27FC236}">
                <a16:creationId xmlns:a16="http://schemas.microsoft.com/office/drawing/2014/main" id="{E27F2527-39E7-403B-B584-37107EFB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16" y="1212602"/>
            <a:ext cx="3414618" cy="44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3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FBB68-906D-A1F8-2CCA-7BCFC64C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865" y="545721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(Verborgen)</a:t>
            </a:r>
            <a:r>
              <a:rPr lang="nl-NL" dirty="0"/>
              <a:t> moraal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34DD86-C332-ABB4-E770-478278F56E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0" y="1282478"/>
            <a:ext cx="6733335" cy="47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ede tijden, slechte tijden (1990) - Plex">
            <a:extLst>
              <a:ext uri="{FF2B5EF4-FFF2-40B4-BE49-F238E27FC236}">
                <a16:creationId xmlns:a16="http://schemas.microsoft.com/office/drawing/2014/main" id="{90DAA70E-AA78-A58C-71C2-5FCBDA74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10" y="1990332"/>
            <a:ext cx="6518635" cy="25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2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/>
              <a:t>Ethiek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7060" y="1498229"/>
            <a:ext cx="10051150" cy="435215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Ethiek (Grieks: </a:t>
            </a:r>
            <a:r>
              <a:rPr lang="nl-NL" dirty="0" err="1"/>
              <a:t>èthos</a:t>
            </a:r>
            <a:r>
              <a:rPr lang="nl-NL" dirty="0"/>
              <a:t>, </a:t>
            </a:r>
            <a:r>
              <a:rPr lang="nl-NL" dirty="0">
                <a:solidFill>
                  <a:srgbClr val="B8A1FF"/>
                </a:solidFill>
              </a:rPr>
              <a:t>gewoonte</a:t>
            </a:r>
            <a:r>
              <a:rPr lang="nl-NL" dirty="0"/>
              <a:t> of zedelijke handeling) of moraalwetenschap is een tak van de filosofie die zich bezighoudt met de kritische bezinning over het </a:t>
            </a:r>
            <a:r>
              <a:rPr lang="nl-NL" dirty="0">
                <a:solidFill>
                  <a:srgbClr val="B8A1FF"/>
                </a:solidFill>
              </a:rPr>
              <a:t>juiste handelen</a:t>
            </a:r>
            <a:r>
              <a:rPr lang="nl-NL" dirty="0"/>
              <a:t>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Met ethiek proberen we de eisen vast te stellen om te kunnen </a:t>
            </a:r>
            <a:r>
              <a:rPr lang="nl-NL" dirty="0">
                <a:solidFill>
                  <a:srgbClr val="B8A1FF"/>
                </a:solidFill>
              </a:rPr>
              <a:t>beoordelen</a:t>
            </a:r>
            <a:r>
              <a:rPr lang="nl-NL" dirty="0"/>
              <a:t> of een </a:t>
            </a:r>
            <a:r>
              <a:rPr lang="nl-NL" dirty="0">
                <a:solidFill>
                  <a:srgbClr val="B8A1FF"/>
                </a:solidFill>
              </a:rPr>
              <a:t>handeling</a:t>
            </a:r>
            <a:r>
              <a:rPr lang="nl-NL" dirty="0"/>
              <a:t> die iemand doet </a:t>
            </a:r>
            <a:r>
              <a:rPr lang="nl-NL" dirty="0">
                <a:solidFill>
                  <a:srgbClr val="B8A1FF"/>
                </a:solidFill>
              </a:rPr>
              <a:t>goed of fout </a:t>
            </a:r>
            <a:r>
              <a:rPr lang="nl-NL" dirty="0"/>
              <a:t>is.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849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7060" y="731836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B8A1FF"/>
                </a:solidFill>
              </a:rPr>
              <a:t>Ethiek</a:t>
            </a:r>
            <a:r>
              <a:rPr lang="nl-NL" dirty="0"/>
              <a:t> in je beroep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601" y="1379909"/>
            <a:ext cx="10330321" cy="4746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Commercieel</a:t>
            </a:r>
            <a:r>
              <a:rPr lang="nl-NL" dirty="0"/>
              <a:t>: wat is financieel het beste voor het bedrijf, onze medewerkers, onze aandeelhouders, onze klanten en onze leveranciers. EN? / OF?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Juridisch</a:t>
            </a:r>
            <a:r>
              <a:rPr lang="nl-NL" dirty="0"/>
              <a:t>: wat staat er in de wet?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Sociaal</a:t>
            </a:r>
            <a:r>
              <a:rPr lang="nl-NL" dirty="0"/>
              <a:t>: wat is menswaardig? Wat is goed en kwaad?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Per </a:t>
            </a:r>
            <a:r>
              <a:rPr lang="nl-NL" dirty="0">
                <a:solidFill>
                  <a:srgbClr val="B8A1FF"/>
                </a:solidFill>
              </a:rPr>
              <a:t>situatie</a:t>
            </a:r>
            <a:r>
              <a:rPr lang="nl-NL" dirty="0"/>
              <a:t> krijg je een ander antwoord.</a:t>
            </a:r>
          </a:p>
          <a:p>
            <a:pPr marL="0" indent="0">
              <a:buNone/>
            </a:pPr>
            <a:r>
              <a:rPr lang="nl-NL" dirty="0"/>
              <a:t>Het antwoord is anders afhankelijk aan </a:t>
            </a:r>
            <a:r>
              <a:rPr lang="nl-NL" dirty="0">
                <a:solidFill>
                  <a:srgbClr val="B8A1FF"/>
                </a:solidFill>
              </a:rPr>
              <a:t>wie</a:t>
            </a:r>
            <a:r>
              <a:rPr lang="nl-NL" dirty="0"/>
              <a:t> je de vraag stelt.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49711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B0BE0F-E1F4-4DFB-8248-6063ECF3B5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purl.org/dc/dcmitype/"/>
    <ds:schemaRef ds:uri="http://schemas.microsoft.com/office/2006/documentManagement/types"/>
    <ds:schemaRef ds:uri="2c4f0c93-2979-4f27-aab2-70de95932352"/>
    <ds:schemaRef ds:uri="http://purl.org/dc/elements/1.1/"/>
    <ds:schemaRef ds:uri="http://www.w3.org/XML/1998/namespace"/>
    <ds:schemaRef ds:uri="c6f82ce1-f6df-49a5-8b49-cf8409a27aa4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1251</Words>
  <Application>Microsoft Office PowerPoint</Application>
  <PresentationFormat>Breedbeeld</PresentationFormat>
  <Paragraphs>195</Paragraphs>
  <Slides>32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1" baseType="lpstr">
      <vt:lpstr>Arial</vt:lpstr>
      <vt:lpstr>Arial</vt:lpstr>
      <vt:lpstr>Calibri</vt:lpstr>
      <vt:lpstr>Calibri Light</vt:lpstr>
      <vt:lpstr>Lato</vt:lpstr>
      <vt:lpstr>merriweather_sansitalic</vt:lpstr>
      <vt:lpstr>merriweather_sansregular</vt:lpstr>
      <vt:lpstr>Wingdings</vt:lpstr>
      <vt:lpstr>Kantoorthema</vt:lpstr>
      <vt:lpstr>PowerPoint-presentatie</vt:lpstr>
      <vt:lpstr>Leerdoel</vt:lpstr>
      <vt:lpstr>Dit kan je komend uur verwachten</vt:lpstr>
      <vt:lpstr>HUH? Wat zijn de verschillen? </vt:lpstr>
      <vt:lpstr>Normen en waarden</vt:lpstr>
      <vt:lpstr>Moraal</vt:lpstr>
      <vt:lpstr>(Verborgen) moraal </vt:lpstr>
      <vt:lpstr>Ethiek</vt:lpstr>
      <vt:lpstr>Ethiek in je beroep </vt:lpstr>
      <vt:lpstr>Ethiek in beroepen</vt:lpstr>
      <vt:lpstr>Ethiek in beroepen</vt:lpstr>
      <vt:lpstr>Ethiek in beroepen </vt:lpstr>
      <vt:lpstr>Ethiek in beroepen  </vt:lpstr>
      <vt:lpstr>Beroepscode</vt:lpstr>
      <vt:lpstr>Beroepscode / beroepsethiek</vt:lpstr>
      <vt:lpstr>Dus wat is ethiek  in de vrijetijd?</vt:lpstr>
      <vt:lpstr>PowerPoint-presentatie</vt:lpstr>
      <vt:lpstr>Ethiek</vt:lpstr>
      <vt:lpstr>Dit is de betekenis van het woord: dilemma. </vt:lpstr>
      <vt:lpstr>Dit is een dilemma</vt:lpstr>
      <vt:lpstr>Dit is een dilemma</vt:lpstr>
      <vt:lpstr>Dit is een dilemma</vt:lpstr>
      <vt:lpstr>Dit is een dilemma</vt:lpstr>
      <vt:lpstr>Dit is een dilemma</vt:lpstr>
      <vt:lpstr>Dit is een dilemma</vt:lpstr>
      <vt:lpstr>Ethische dilemma`s</vt:lpstr>
      <vt:lpstr>Ethiek en duurzaamheid</vt:lpstr>
      <vt:lpstr>Ethische dilemma`s in de vrijetijdssector</vt:lpstr>
      <vt:lpstr>Ethische dilemma`s in de vrijetijdssector</vt:lpstr>
      <vt:lpstr>Zo kan je invloed uitoefenen op ethiek in jouw omgeving.</vt:lpstr>
      <vt:lpstr>Opdracht Ethiek in de vrijetijd</vt:lpstr>
      <vt:lpstr>Leerdoel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16</cp:revision>
  <dcterms:created xsi:type="dcterms:W3CDTF">2021-07-07T07:37:45Z</dcterms:created>
  <dcterms:modified xsi:type="dcterms:W3CDTF">2023-01-10T08:54:44Z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